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sldIdLst>
    <p:sldId id="256" r:id="rId2"/>
    <p:sldId id="259" r:id="rId3"/>
    <p:sldId id="272" r:id="rId4"/>
    <p:sldId id="260" r:id="rId5"/>
    <p:sldId id="275" r:id="rId6"/>
    <p:sldId id="262" r:id="rId7"/>
    <p:sldId id="261" r:id="rId8"/>
    <p:sldId id="276" r:id="rId9"/>
    <p:sldId id="274" r:id="rId10"/>
    <p:sldId id="270" r:id="rId11"/>
    <p:sldId id="271" r:id="rId12"/>
    <p:sldId id="273" r:id="rId13"/>
    <p:sldId id="263" r:id="rId14"/>
    <p:sldId id="266" r:id="rId15"/>
    <p:sldId id="277" r:id="rId16"/>
    <p:sldId id="267" r:id="rId17"/>
    <p:sldId id="278" r:id="rId18"/>
    <p:sldId id="269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213" autoAdjust="0"/>
  </p:normalViewPr>
  <p:slideViewPr>
    <p:cSldViewPr>
      <p:cViewPr varScale="1">
        <p:scale>
          <a:sx n="70" d="100"/>
          <a:sy n="70" d="100"/>
        </p:scale>
        <p:origin x="-138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21506E-BBA6-430F-8578-13F5733F8B4B}" type="datetimeFigureOut">
              <a:rPr lang="en-US" smtClean="0"/>
              <a:pPr/>
              <a:t>4/10/2012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78BD71-90BB-4037-8749-BAC923FC5C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71170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78BD71-90BB-4037-8749-BAC923FC5C6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93083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78BD71-90BB-4037-8749-BAC923FC5C6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23694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C86E3-0423-45EC-B505-75A5C76472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09506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C86E3-0423-45EC-B505-75A5C76472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23502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C86E3-0423-45EC-B505-75A5C76472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492633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A Symposium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58868" y="6019800"/>
            <a:ext cx="826265" cy="685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" y="6019800"/>
            <a:ext cx="513708" cy="685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14167" y="6019800"/>
            <a:ext cx="806595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934483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SA Symposiu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58868" y="6019800"/>
            <a:ext cx="826265" cy="685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" y="6019800"/>
            <a:ext cx="513708" cy="685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14167" y="6019800"/>
            <a:ext cx="806595" cy="685800"/>
          </a:xfrm>
          <a:prstGeom prst="rect">
            <a:avLst/>
          </a:prstGeom>
        </p:spPr>
      </p:pic>
      <p:cxnSp>
        <p:nvCxnSpPr>
          <p:cNvPr id="6" name="Straight Connector 5"/>
          <p:cNvCxnSpPr/>
          <p:nvPr userDrawn="1"/>
        </p:nvCxnSpPr>
        <p:spPr>
          <a:xfrm>
            <a:off x="304800" y="951131"/>
            <a:ext cx="85344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82428" y="76200"/>
            <a:ext cx="8556771" cy="1143000"/>
          </a:xfrm>
        </p:spPr>
        <p:txBody>
          <a:bodyPr>
            <a:normAutofit/>
          </a:bodyPr>
          <a:lstStyle>
            <a:lvl1pPr algn="l">
              <a:defRPr sz="36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11784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C86E3-0423-45EC-B505-75A5C76472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14237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C86E3-0423-45EC-B505-75A5C76472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91266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C86E3-0423-45EC-B505-75A5C76472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34531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C86E3-0423-45EC-B505-75A5C76472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00647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C86E3-0423-45EC-B505-75A5C76472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34489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C86E3-0423-45EC-B505-75A5C76472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37030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C86E3-0423-45EC-B505-75A5C76472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2896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C86E3-0423-45EC-B505-75A5C76472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67648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6C86E3-0423-45EC-B505-75A5C76472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89860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ctrTitle"/>
          </p:nvPr>
        </p:nvSpPr>
        <p:spPr>
          <a:xfrm>
            <a:off x="228600" y="609600"/>
            <a:ext cx="8763000" cy="1470025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Active Flow Control over an Airfoil with Nanosecond Pulse Driven DBD Plasma Actuators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>
          <a:xfrm>
            <a:off x="228600" y="2667000"/>
            <a:ext cx="8686800" cy="3048000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0"/>
              </a:spcBef>
            </a:pPr>
            <a:r>
              <a:rPr lang="en-US" sz="3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Keith </a:t>
            </a:r>
            <a:r>
              <a:rPr lang="en-US" sz="3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Sangston</a:t>
            </a:r>
            <a:endParaRPr lang="en-US" sz="30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Undergraduate Research Intern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</a:pP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</a:pPr>
            <a:r>
              <a:rPr lang="en-US" sz="3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Jesse Little</a:t>
            </a:r>
          </a:p>
          <a:p>
            <a:pPr>
              <a:spcBef>
                <a:spcPts val="0"/>
              </a:spcBef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Assistant Professor, Department of Aerospace </a:t>
            </a:r>
          </a:p>
          <a:p>
            <a:pPr>
              <a:spcBef>
                <a:spcPts val="0"/>
              </a:spcBef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and Mechanical Engineering</a:t>
            </a:r>
          </a:p>
          <a:p>
            <a:pPr>
              <a:spcBef>
                <a:spcPts val="0"/>
              </a:spcBef>
            </a:pPr>
            <a:endParaRPr lang="en-US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The University of Arizona</a:t>
            </a:r>
          </a:p>
          <a:p>
            <a:pPr>
              <a:spcBef>
                <a:spcPts val="0"/>
              </a:spcBef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April 21, 2012</a:t>
            </a:r>
          </a:p>
          <a:p>
            <a:pPr>
              <a:spcBef>
                <a:spcPts val="0"/>
              </a:spcBef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21157" y="5791200"/>
            <a:ext cx="1101687" cy="914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" y="5791200"/>
            <a:ext cx="684944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1000" y="5791940"/>
            <a:ext cx="107546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2831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Flow visualization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04800" y="1066800"/>
            <a:ext cx="4011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Method: Tufts (unwound yarn)</a:t>
            </a:r>
            <a:endParaRPr lang="en-US" sz="2400" dirty="0"/>
          </a:p>
        </p:txBody>
      </p:sp>
      <p:pic>
        <p:nvPicPr>
          <p:cNvPr id="4" name="Picture 3" descr="Tufts_Stalled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81000" y="1676400"/>
            <a:ext cx="6172200" cy="4114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53200" y="2057400"/>
            <a:ext cx="2382383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Arial" pitchFamily="34" charset="0"/>
                <a:cs typeface="Arial" pitchFamily="34" charset="0"/>
              </a:rPr>
              <a:t>Longer exposure</a:t>
            </a:r>
          </a:p>
          <a:p>
            <a:r>
              <a:rPr lang="en-US" sz="2200" dirty="0" smtClean="0">
                <a:latin typeface="Arial" pitchFamily="34" charset="0"/>
                <a:cs typeface="Arial" pitchFamily="34" charset="0"/>
              </a:rPr>
              <a:t>shows movement</a:t>
            </a:r>
          </a:p>
          <a:p>
            <a:r>
              <a:rPr lang="en-US" sz="2200" dirty="0" smtClean="0">
                <a:latin typeface="Arial" pitchFamily="34" charset="0"/>
                <a:cs typeface="Arial" pitchFamily="34" charset="0"/>
              </a:rPr>
              <a:t>of tufts, which</a:t>
            </a:r>
          </a:p>
          <a:p>
            <a:r>
              <a:rPr lang="en-US" sz="2200" dirty="0" smtClean="0">
                <a:latin typeface="Arial" pitchFamily="34" charset="0"/>
                <a:cs typeface="Arial" pitchFamily="34" charset="0"/>
              </a:rPr>
              <a:t>indicates stall</a:t>
            </a:r>
          </a:p>
          <a:p>
            <a:endParaRPr lang="en-US" sz="2200" dirty="0" smtClean="0">
              <a:latin typeface="Arial" pitchFamily="34" charset="0"/>
              <a:cs typeface="Arial" pitchFamily="34" charset="0"/>
            </a:endParaRPr>
          </a:p>
          <a:p>
            <a:endParaRPr lang="en-US" sz="22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200" dirty="0" smtClean="0">
                <a:latin typeface="Arial" pitchFamily="34" charset="0"/>
                <a:cs typeface="Arial" pitchFamily="34" charset="0"/>
              </a:rPr>
              <a:t>Actuation: OFF</a:t>
            </a:r>
            <a:endParaRPr lang="en-US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58200" y="228600"/>
            <a:ext cx="38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FCEC0F0-91F8-4D33-9F84-38A8030FB4C6}" type="slidenum">
              <a:rPr lang="en-US" sz="1200" smtClean="0">
                <a:latin typeface="Arial" pitchFamily="34" charset="0"/>
                <a:cs typeface="Arial" pitchFamily="34" charset="0"/>
              </a:rPr>
              <a:pPr algn="ctr"/>
              <a:t>10</a:t>
            </a:fld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Flow visualization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1143000" y="1219200"/>
            <a:ext cx="6858000" cy="4572000"/>
            <a:chOff x="1143000" y="1219200"/>
            <a:chExt cx="6858000" cy="4572000"/>
          </a:xfrm>
        </p:grpSpPr>
        <p:pic>
          <p:nvPicPr>
            <p:cNvPr id="3" name="Picture 2" descr="Plasma.JPG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1143000" y="1219200"/>
              <a:ext cx="6858000" cy="4572000"/>
            </a:xfrm>
            <a:prstGeom prst="rect">
              <a:avLst/>
            </a:prstGeom>
          </p:spPr>
        </p:pic>
        <p:cxnSp>
          <p:nvCxnSpPr>
            <p:cNvPr id="5" name="Straight Arrow Connector 4"/>
            <p:cNvCxnSpPr/>
            <p:nvPr/>
          </p:nvCxnSpPr>
          <p:spPr>
            <a:xfrm flipH="1" flipV="1">
              <a:off x="5867400" y="3581400"/>
              <a:ext cx="533400" cy="76200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5334000" y="4343400"/>
              <a:ext cx="244650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Plasma forms</a:t>
              </a:r>
            </a:p>
            <a:p>
              <a:r>
                <a:rPr lang="en-US" sz="2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On leading edge</a:t>
              </a:r>
              <a:endPara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4800600" y="2514600"/>
              <a:ext cx="609600" cy="53340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3733800" y="1905000"/>
              <a:ext cx="22427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Tufts laying flat</a:t>
              </a:r>
              <a:endPara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8458200" y="228599"/>
            <a:ext cx="38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FCEC0F0-91F8-4D33-9F84-38A8030FB4C6}" type="slidenum">
              <a:rPr lang="en-US" sz="1200" smtClean="0">
                <a:latin typeface="Arial" pitchFamily="34" charset="0"/>
                <a:cs typeface="Arial" pitchFamily="34" charset="0"/>
              </a:rPr>
              <a:pPr algn="ctr"/>
              <a:t>11</a:t>
            </a:fld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Flow visualization: Actuation ON</a:t>
            </a:r>
            <a:endParaRPr lang="en-US" dirty="0"/>
          </a:p>
        </p:txBody>
      </p:sp>
      <p:pic>
        <p:nvPicPr>
          <p:cNvPr id="3" name="Picture 2" descr="AoA13_650Hz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304800" y="1143000"/>
            <a:ext cx="5963478" cy="2286000"/>
          </a:xfrm>
          <a:prstGeom prst="rect">
            <a:avLst/>
          </a:prstGeom>
        </p:spPr>
      </p:pic>
      <p:pic>
        <p:nvPicPr>
          <p:cNvPr id="4" name="Picture 3" descr="AoA15_1250Hz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304800" y="3657600"/>
            <a:ext cx="5943600" cy="228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00800" y="1371600"/>
            <a:ext cx="24384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>
                <a:latin typeface="Arial" pitchFamily="34" charset="0"/>
                <a:cs typeface="Arial" pitchFamily="34" charset="0"/>
              </a:rPr>
              <a:t>Angle of Attack:13°</a:t>
            </a:r>
          </a:p>
          <a:p>
            <a:endParaRPr lang="en-US" sz="21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100" dirty="0" smtClean="0">
                <a:latin typeface="Arial" pitchFamily="34" charset="0"/>
                <a:cs typeface="Arial" pitchFamily="34" charset="0"/>
              </a:rPr>
              <a:t>Frequency: 650 Hz</a:t>
            </a:r>
          </a:p>
          <a:p>
            <a:endParaRPr lang="en-US" sz="21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100" dirty="0" smtClean="0">
                <a:latin typeface="Arial" pitchFamily="34" charset="0"/>
                <a:cs typeface="Arial" pitchFamily="34" charset="0"/>
              </a:rPr>
              <a:t>Voltage:500 V</a:t>
            </a:r>
            <a:endParaRPr lang="en-US" sz="2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00800" y="3962400"/>
            <a:ext cx="27432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>
                <a:latin typeface="Arial" pitchFamily="34" charset="0"/>
                <a:cs typeface="Arial" pitchFamily="34" charset="0"/>
              </a:rPr>
              <a:t>Angle of Attack:15°</a:t>
            </a:r>
          </a:p>
          <a:p>
            <a:endParaRPr lang="en-US" sz="21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100" dirty="0" smtClean="0">
                <a:latin typeface="Arial" pitchFamily="34" charset="0"/>
                <a:cs typeface="Arial" pitchFamily="34" charset="0"/>
              </a:rPr>
              <a:t>Frequency: 1250 Hz</a:t>
            </a:r>
          </a:p>
          <a:p>
            <a:endParaRPr lang="en-US" sz="21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100" dirty="0" smtClean="0">
                <a:latin typeface="Arial" pitchFamily="34" charset="0"/>
                <a:cs typeface="Arial" pitchFamily="34" charset="0"/>
              </a:rPr>
              <a:t>Voltage:500 V</a:t>
            </a:r>
            <a:endParaRPr lang="en-US" sz="2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58200" y="228599"/>
            <a:ext cx="38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FCEC0F0-91F8-4D33-9F84-38A8030FB4C6}" type="slidenum">
              <a:rPr lang="en-US" sz="1200" smtClean="0">
                <a:latin typeface="Arial" pitchFamily="34" charset="0"/>
                <a:cs typeface="Arial" pitchFamily="34" charset="0"/>
              </a:rPr>
              <a:pPr algn="ctr"/>
              <a:t>12</a:t>
            </a:fld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Flow visualization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629400" y="1219200"/>
            <a:ext cx="2322111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Angle of Attack: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13°</a:t>
            </a: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Frequency: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650 Hz</a:t>
            </a: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Voltage: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500 V</a:t>
            </a:r>
          </a:p>
          <a:p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58200" y="228599"/>
            <a:ext cx="38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FCEC0F0-91F8-4D33-9F84-38A8030FB4C6}" type="slidenum">
              <a:rPr lang="en-US" sz="1200" smtClean="0">
                <a:latin typeface="Arial" pitchFamily="34" charset="0"/>
                <a:cs typeface="Arial" pitchFamily="34" charset="0"/>
              </a:rPr>
              <a:pPr algn="ctr"/>
              <a:t>13</a:t>
            </a:fld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G:\9 Spring 2012\Research\Symposium Presentation\13AoA_650Hz_Converted11.gif"/>
          <p:cNvPicPr>
            <a:picLocks noChangeAspect="1" noChangeArrowheads="1" noCrop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81000" y="1143000"/>
            <a:ext cx="6096000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33757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Concluding remarks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8600" y="1143000"/>
            <a:ext cx="89154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itchFamily="34" charset="0"/>
                <a:cs typeface="Arial" pitchFamily="34" charset="0"/>
              </a:rPr>
              <a:t>Results:</a:t>
            </a:r>
          </a:p>
          <a:p>
            <a:endParaRPr lang="en-US" sz="2400" b="1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Tufts going flat during actuation illustrate airflow reattachment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Driving frequency dependent on angle of attack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DBD plasma actuation positively affects airfoil performance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400" b="1" dirty="0" smtClean="0">
                <a:latin typeface="Arial" pitchFamily="34" charset="0"/>
                <a:cs typeface="Arial" pitchFamily="34" charset="0"/>
              </a:rPr>
              <a:t>Potential benefits of DBD actuation:</a:t>
            </a: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Increased safety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Lighter, more efficient aircraft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Require relatively low power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Other airflow control applications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58200" y="228599"/>
            <a:ext cx="38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FCEC0F0-91F8-4D33-9F84-38A8030FB4C6}" type="slidenum">
              <a:rPr lang="en-US" sz="1200" smtClean="0">
                <a:latin typeface="Arial" pitchFamily="34" charset="0"/>
                <a:cs typeface="Arial" pitchFamily="34" charset="0"/>
              </a:rPr>
              <a:pPr algn="ctr"/>
              <a:t>14</a:t>
            </a:fld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0091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steps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1600200"/>
            <a:ext cx="8991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Force measurements</a:t>
            </a:r>
          </a:p>
          <a:p>
            <a:pPr marL="800100" lvl="1" indent="-342900">
              <a:buFont typeface="Courier New" pitchFamily="49" charset="0"/>
              <a:buChar char="o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Lift, drag, pitching moment</a:t>
            </a:r>
          </a:p>
          <a:p>
            <a:pPr marL="800100" lvl="1" indent="-342900">
              <a:buFont typeface="Courier New" pitchFamily="49" charset="0"/>
              <a:buChar char="o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Quantify effects of DBD plasma actuation</a:t>
            </a:r>
          </a:p>
          <a:p>
            <a:pPr marL="342900" indent="-342900">
              <a:buFont typeface="Courier New" pitchFamily="49" charset="0"/>
              <a:buChar char="o"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Courier New" pitchFamily="49" charset="0"/>
              <a:buChar char="o"/>
            </a:pP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Experimentation with resistors</a:t>
            </a:r>
          </a:p>
          <a:p>
            <a:pPr marL="800100" lvl="1" indent="-342900">
              <a:buFont typeface="Courier New" pitchFamily="49" charset="0"/>
              <a:buChar char="o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C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hanges rise time of signal</a:t>
            </a:r>
          </a:p>
          <a:p>
            <a:pPr marL="800100" lvl="1" indent="-342900">
              <a:buFont typeface="Courier New" pitchFamily="49" charset="0"/>
              <a:buChar char="o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Varies thermal effects of actuation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58200" y="228599"/>
            <a:ext cx="38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FCEC0F0-91F8-4D33-9F84-38A8030FB4C6}" type="slidenum">
              <a:rPr lang="en-US" sz="1200" smtClean="0">
                <a:latin typeface="Arial" pitchFamily="34" charset="0"/>
                <a:cs typeface="Arial" pitchFamily="34" charset="0"/>
              </a:rPr>
              <a:pPr algn="ctr"/>
              <a:t>15</a:t>
            </a:fld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98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1524000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Arial" pitchFamily="34" charset="0"/>
                <a:cs typeface="Arial" pitchFamily="34" charset="0"/>
              </a:rPr>
              <a:t>Thank you for your attention!</a:t>
            </a:r>
            <a:endParaRPr lang="en-US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0" y="2971800"/>
            <a:ext cx="7696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 smtClean="0">
                <a:latin typeface="Arial" pitchFamily="34" charset="0"/>
                <a:cs typeface="Arial" pitchFamily="34" charset="0"/>
              </a:rPr>
              <a:t>Special thanks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lvl="1"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Susan Brew &amp; Barron Orr</a:t>
            </a:r>
          </a:p>
          <a:p>
            <a:pPr lvl="1"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Jesse Little</a:t>
            </a:r>
          </a:p>
          <a:p>
            <a:pPr lvl="1"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Intern advisors</a:t>
            </a:r>
          </a:p>
          <a:p>
            <a:pPr marL="800100" lvl="1" indent="-342900">
              <a:buFont typeface="Arial" pitchFamily="34" charset="0"/>
              <a:buChar char="•"/>
            </a:pP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58200" y="228599"/>
            <a:ext cx="38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FCEC0F0-91F8-4D33-9F84-38A8030FB4C6}" type="slidenum">
              <a:rPr lang="en-US" sz="1200" smtClean="0">
                <a:latin typeface="Arial" pitchFamily="34" charset="0"/>
                <a:cs typeface="Arial" pitchFamily="34" charset="0"/>
              </a:rPr>
              <a:pPr algn="ctr"/>
              <a:t>16</a:t>
            </a:fld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87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Electrical setup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04800" y="1219200"/>
            <a:ext cx="4114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Oscilloscope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Function generator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120V-1A DC Power supply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Controller unit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Main unit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DC Power supply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4495800" y="1066800"/>
            <a:ext cx="4040109" cy="4732544"/>
            <a:chOff x="4495800" y="1066800"/>
            <a:chExt cx="4040109" cy="473254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-45"/>
            <a:stretch/>
          </p:blipFill>
          <p:spPr>
            <a:xfrm>
              <a:off x="4495800" y="1066800"/>
              <a:ext cx="4040109" cy="4732544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914900" y="1261429"/>
              <a:ext cx="22860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1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857939" y="2209800"/>
              <a:ext cx="22860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2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705600" y="1721606"/>
              <a:ext cx="22860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3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401554" y="2519025"/>
              <a:ext cx="22860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4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848600" y="2084580"/>
              <a:ext cx="22860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itchFamily="34" charset="0"/>
                  <a:cs typeface="Arial" pitchFamily="34" charset="0"/>
                </a:rPr>
                <a:t>5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513213" y="3886200"/>
              <a:ext cx="22860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itchFamily="34" charset="0"/>
                  <a:cs typeface="Arial" pitchFamily="34" charset="0"/>
                </a:rPr>
                <a:t>6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8458200" y="228599"/>
            <a:ext cx="38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FCEC0F0-91F8-4D33-9F84-38A8030FB4C6}" type="slidenum">
              <a:rPr lang="en-US" sz="1200" smtClean="0">
                <a:latin typeface="Arial" pitchFamily="34" charset="0"/>
                <a:cs typeface="Arial" pitchFamily="34" charset="0"/>
              </a:rPr>
              <a:pPr algn="ctr"/>
              <a:t>17</a:t>
            </a:fld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860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Airfoil construction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572000" y="1600200"/>
            <a:ext cx="4003793" cy="3657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1369367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NACA 0015 airfoil chosen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9580" y="2074783"/>
            <a:ext cx="4229691" cy="743054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285453" y="2969567"/>
            <a:ext cx="4038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85453" y="2893367"/>
            <a:ext cx="0" cy="15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339142" y="2893367"/>
            <a:ext cx="0" cy="15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898231" y="3045767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Chord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447800" y="1978967"/>
            <a:ext cx="0" cy="152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1447046" y="2731494"/>
            <a:ext cx="0" cy="13345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469395" y="1870501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t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4800" y="3579167"/>
            <a:ext cx="40192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Chord is distance between leading edge and trailing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edge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‘</a:t>
            </a:r>
            <a:r>
              <a:rPr lang="en-US" sz="2400" i="1" dirty="0" smtClean="0">
                <a:latin typeface="Arial" pitchFamily="34" charset="0"/>
                <a:cs typeface="Arial" pitchFamily="34" charset="0"/>
              </a:rPr>
              <a:t>00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’ = Symmetric shape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‘</a:t>
            </a:r>
            <a:r>
              <a:rPr lang="en-US" sz="2400" i="1" dirty="0" smtClean="0">
                <a:latin typeface="Arial" pitchFamily="34" charset="0"/>
                <a:cs typeface="Arial" pitchFamily="34" charset="0"/>
              </a:rPr>
              <a:t>15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’ = Max thickness, t, is 15% of chord length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34400" y="228599"/>
            <a:ext cx="30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FCEC0F0-91F8-4D33-9F84-38A8030FB4C6}" type="slidenum">
              <a:rPr lang="en-US" sz="1200" smtClean="0">
                <a:latin typeface="Arial" pitchFamily="34" charset="0"/>
                <a:cs typeface="Arial" pitchFamily="34" charset="0"/>
              </a:rPr>
              <a:pPr algn="ctr"/>
              <a:t>18</a:t>
            </a:fld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1295400"/>
            <a:ext cx="85344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At large angles of attack, the wings of an aircraft will experience stall. This results in…</a:t>
            </a:r>
          </a:p>
          <a:p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marL="914400" lvl="1" indent="-457200">
              <a:buFont typeface="Wingdings" pitchFamily="2" charset="2"/>
              <a:buChar char="v"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Airflow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separation</a:t>
            </a:r>
          </a:p>
          <a:p>
            <a:pPr marL="914400" lvl="1" indent="-457200">
              <a:buFont typeface="Arial" pitchFamily="34" charset="0"/>
              <a:buChar char="•"/>
            </a:pP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Reduced lift</a:t>
            </a:r>
          </a:p>
          <a:p>
            <a:pPr marL="914400" lvl="1" indent="-457200">
              <a:buFont typeface="Arial" pitchFamily="34" charset="0"/>
              <a:buChar char="•"/>
            </a:pP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Increased drag</a:t>
            </a:r>
          </a:p>
          <a:p>
            <a:pPr lvl="1"/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Decreased aircraft control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78086" y="2590800"/>
            <a:ext cx="4512859" cy="2362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534400" y="228599"/>
            <a:ext cx="30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FCEC0F0-91F8-4D33-9F84-38A8030FB4C6}" type="slidenum">
              <a:rPr lang="en-US" sz="1200" smtClean="0">
                <a:latin typeface="Arial" pitchFamily="34" charset="0"/>
                <a:cs typeface="Arial" pitchFamily="34" charset="0"/>
              </a:rPr>
              <a:pPr algn="ctr"/>
              <a:t>2</a:t>
            </a:fld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73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Nanosecond DBD plasma actuators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228600" y="2876729"/>
            <a:ext cx="8839199" cy="3052465"/>
            <a:chOff x="304801" y="1143000"/>
            <a:chExt cx="8839199" cy="3052465"/>
          </a:xfrm>
        </p:grpSpPr>
        <p:pic>
          <p:nvPicPr>
            <p:cNvPr id="3" name="Picture 2" descr="Airfoil_BeforeActuation.png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304801" y="1676400"/>
              <a:ext cx="3930555" cy="2057400"/>
            </a:xfrm>
            <a:prstGeom prst="rect">
              <a:avLst/>
            </a:prstGeom>
          </p:spPr>
        </p:pic>
        <p:pic>
          <p:nvPicPr>
            <p:cNvPr id="4" name="Picture 3" descr="Airfoil_Actuation.png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5213444" y="1676400"/>
              <a:ext cx="3930556" cy="2057400"/>
            </a:xfrm>
            <a:prstGeom prst="rect">
              <a:avLst/>
            </a:prstGeom>
          </p:spPr>
        </p:pic>
        <p:cxnSp>
          <p:nvCxnSpPr>
            <p:cNvPr id="6" name="Straight Arrow Connector 5"/>
            <p:cNvCxnSpPr/>
            <p:nvPr/>
          </p:nvCxnSpPr>
          <p:spPr>
            <a:xfrm>
              <a:off x="4114800" y="2667000"/>
              <a:ext cx="8382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546512" y="3733800"/>
              <a:ext cx="33159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Without DBD Actuation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561112" y="3733800"/>
              <a:ext cx="28879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With DBD Actuation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H="1">
              <a:off x="8001000" y="1981200"/>
              <a:ext cx="152400" cy="7620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6553200" y="1143000"/>
              <a:ext cx="239520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Reduced airflow</a:t>
              </a:r>
            </a:p>
            <a:p>
              <a:pPr algn="r"/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separation</a:t>
              </a:r>
              <a:endParaRPr lang="en-US" sz="24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457699" y="1701120"/>
            <a:ext cx="42381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Increases lift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Increases aircraft control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Decreases drag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3400" y="1905000"/>
            <a:ext cx="32614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Decreases airflow separation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304801" y="2876729"/>
            <a:ext cx="8458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77856" y="1201733"/>
            <a:ext cx="30235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 pitchFamily="34" charset="0"/>
                <a:cs typeface="Arial" pitchFamily="34" charset="0"/>
              </a:rPr>
              <a:t>Plasma actuation…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3505200" y="1905000"/>
            <a:ext cx="0" cy="762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3505200" y="1905000"/>
            <a:ext cx="9144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3505200" y="2286000"/>
            <a:ext cx="9144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3505200" y="2667000"/>
            <a:ext cx="9144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534400" y="228599"/>
            <a:ext cx="30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FCEC0F0-91F8-4D33-9F84-38A8030FB4C6}" type="slidenum">
              <a:rPr lang="en-US" sz="1200" smtClean="0">
                <a:latin typeface="Arial" pitchFamily="34" charset="0"/>
                <a:cs typeface="Arial" pitchFamily="34" charset="0"/>
              </a:rPr>
              <a:pPr algn="ctr"/>
              <a:t>3</a:t>
            </a:fld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04800" y="1143000"/>
            <a:ext cx="86106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Better understand the physics behind the use of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nanosecond pulse driven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dielectric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barrier discharge (DBD) plasma actuators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to control the airflow around an airfoil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Dominant mechanism believed to drive phenomenon: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Thermal energy transfer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from discharge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34400" y="228599"/>
            <a:ext cx="30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FCEC0F0-91F8-4D33-9F84-38A8030FB4C6}" type="slidenum">
              <a:rPr lang="en-US" sz="1200" smtClean="0">
                <a:latin typeface="Arial" pitchFamily="34" charset="0"/>
                <a:cs typeface="Arial" pitchFamily="34" charset="0"/>
              </a:rPr>
              <a:pPr algn="ctr"/>
              <a:t>4</a:t>
            </a:fld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5020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Airfoil construction - Design</a:t>
            </a:r>
            <a:endParaRPr lang="en-US" dirty="0"/>
          </a:p>
        </p:txBody>
      </p:sp>
      <p:pic>
        <p:nvPicPr>
          <p:cNvPr id="3" name="Picture 2" descr="Exploded_View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304800" y="1066800"/>
            <a:ext cx="4419600" cy="47261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24400" y="1066800"/>
            <a:ext cx="44196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MAJOR PARTS:</a:t>
            </a: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Molds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Polyurethane casting resin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Wind tunnel mount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Endplates</a:t>
            </a:r>
          </a:p>
          <a:p>
            <a:pPr marL="457200" indent="-457200"/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en-US" sz="2400" dirty="0" smtClean="0">
                <a:latin typeface="Arial" pitchFamily="34" charset="0"/>
                <a:cs typeface="Arial" pitchFamily="34" charset="0"/>
              </a:rPr>
              <a:t>Designed in SolidWorks (Computer-Aided Design program)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57400" y="1981200"/>
            <a:ext cx="381000" cy="369332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1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5000" y="3581400"/>
            <a:ext cx="381000" cy="369332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2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71800" y="3429000"/>
            <a:ext cx="381000" cy="369332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3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71600" y="4419600"/>
            <a:ext cx="381000" cy="369332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4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34400" y="228599"/>
            <a:ext cx="30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FCEC0F0-91F8-4D33-9F84-38A8030FB4C6}" type="slidenum">
              <a:rPr lang="en-US" sz="1200" smtClean="0">
                <a:latin typeface="Arial" pitchFamily="34" charset="0"/>
                <a:cs typeface="Arial" pitchFamily="34" charset="0"/>
              </a:rPr>
              <a:pPr algn="ctr"/>
              <a:t>5</a:t>
            </a:fld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Airfoil construction - Manufacture</a:t>
            </a:r>
            <a:endParaRPr lang="en-US" dirty="0"/>
          </a:p>
        </p:txBody>
      </p:sp>
      <p:pic>
        <p:nvPicPr>
          <p:cNvPr id="4" name="Picture 3" descr="Mold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429000" y="1219200"/>
            <a:ext cx="3048000" cy="2286000"/>
          </a:xfrm>
          <a:prstGeom prst="rect">
            <a:avLst/>
          </a:prstGeom>
        </p:spPr>
      </p:pic>
      <p:pic>
        <p:nvPicPr>
          <p:cNvPr id="5" name="Picture 4" descr="Endplate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590800" y="3581400"/>
            <a:ext cx="3048000" cy="2286000"/>
          </a:xfrm>
          <a:prstGeom prst="rect">
            <a:avLst/>
          </a:prstGeom>
        </p:spPr>
      </p:pic>
      <p:pic>
        <p:nvPicPr>
          <p:cNvPr id="6" name="Picture 5" descr="Mount_and_Support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28600" y="1219200"/>
            <a:ext cx="3048000" cy="2286000"/>
          </a:xfrm>
          <a:prstGeom prst="rect">
            <a:avLst/>
          </a:prstGeom>
        </p:spPr>
      </p:pic>
      <p:pic>
        <p:nvPicPr>
          <p:cNvPr id="7" name="Picture 6" descr="Casting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6629400" y="2819400"/>
            <a:ext cx="2283714" cy="30449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" y="3657600"/>
            <a:ext cx="24945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Mount &amp; Support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(Metalworking)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90600" y="4953000"/>
            <a:ext cx="15552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 smtClean="0">
                <a:latin typeface="Arial" pitchFamily="34" charset="0"/>
                <a:cs typeface="Arial" pitchFamily="34" charset="0"/>
              </a:rPr>
              <a:t>Endplates</a:t>
            </a:r>
          </a:p>
          <a:p>
            <a:pPr algn="r"/>
            <a:r>
              <a:rPr lang="en-US" sz="2400" dirty="0" smtClean="0">
                <a:latin typeface="Arial" pitchFamily="34" charset="0"/>
                <a:cs typeface="Arial" pitchFamily="34" charset="0"/>
              </a:rPr>
              <a:t>(CNC)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53200" y="1143000"/>
            <a:ext cx="13147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Molds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(Router)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05600" y="2057400"/>
            <a:ext cx="22060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 smtClean="0">
                <a:latin typeface="Arial" pitchFamily="34" charset="0"/>
                <a:cs typeface="Arial" pitchFamily="34" charset="0"/>
              </a:rPr>
              <a:t>Casting</a:t>
            </a:r>
          </a:p>
          <a:p>
            <a:pPr algn="r"/>
            <a:r>
              <a:rPr lang="en-US" sz="2400" dirty="0" smtClean="0">
                <a:latin typeface="Arial" pitchFamily="34" charset="0"/>
                <a:cs typeface="Arial" pitchFamily="34" charset="0"/>
              </a:rPr>
              <a:t>(Polyurethane)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34400" y="228599"/>
            <a:ext cx="30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FCEC0F0-91F8-4D33-9F84-38A8030FB4C6}" type="slidenum">
              <a:rPr lang="en-US" sz="1200" smtClean="0">
                <a:latin typeface="Arial" pitchFamily="34" charset="0"/>
                <a:cs typeface="Arial" pitchFamily="34" charset="0"/>
              </a:rPr>
              <a:pPr algn="ctr"/>
              <a:t>6</a:t>
            </a:fld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2047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DBD plasma </a:t>
            </a:r>
            <a:r>
              <a:rPr lang="en-US" dirty="0"/>
              <a:t>a</a:t>
            </a:r>
            <a:r>
              <a:rPr lang="en-US" dirty="0" smtClean="0"/>
              <a:t>ctuator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177627" y="1066800"/>
            <a:ext cx="4596821" cy="2057400"/>
          </a:xfrm>
          <a:prstGeom prst="ellipse">
            <a:avLst/>
          </a:prstGeom>
          <a:ln w="6350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37377" y="3276600"/>
            <a:ext cx="6038661" cy="257118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661573" y="3505200"/>
            <a:ext cx="1676400" cy="762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>
            <a:stCxn id="6" idx="2"/>
            <a:endCxn id="4" idx="2"/>
          </p:cNvCxnSpPr>
          <p:nvPr/>
        </p:nvCxnSpPr>
        <p:spPr>
          <a:xfrm flipH="1" flipV="1">
            <a:off x="4177627" y="2095500"/>
            <a:ext cx="483946" cy="17907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6" idx="6"/>
            <a:endCxn id="4" idx="5"/>
          </p:cNvCxnSpPr>
          <p:nvPr/>
        </p:nvCxnSpPr>
        <p:spPr>
          <a:xfrm flipV="1">
            <a:off x="6337973" y="2822901"/>
            <a:ext cx="1763286" cy="106329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37377" y="1295400"/>
            <a:ext cx="37402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High voltage electrode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Covered, grounded electrode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Kapton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tape dielectric barrier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76037" y="1633834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65706" y="2264896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229600" y="1463501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cxnSp>
        <p:nvCxnSpPr>
          <p:cNvPr id="20" name="Straight Arrow Connector 19"/>
          <p:cNvCxnSpPr>
            <a:stCxn id="16" idx="3"/>
          </p:cNvCxnSpPr>
          <p:nvPr/>
        </p:nvCxnSpPr>
        <p:spPr>
          <a:xfrm>
            <a:off x="6832225" y="1864667"/>
            <a:ext cx="533481" cy="120998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7" idx="1"/>
          </p:cNvCxnSpPr>
          <p:nvPr/>
        </p:nvCxnSpPr>
        <p:spPr>
          <a:xfrm flipH="1" flipV="1">
            <a:off x="6654131" y="2264896"/>
            <a:ext cx="711575" cy="230833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8" idx="2"/>
          </p:cNvCxnSpPr>
          <p:nvPr/>
        </p:nvCxnSpPr>
        <p:spPr>
          <a:xfrm>
            <a:off x="8407694" y="1925166"/>
            <a:ext cx="0" cy="224135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654131" y="3886200"/>
            <a:ext cx="22612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u="sng" dirty="0" smtClean="0">
                <a:latin typeface="Arial" pitchFamily="34" charset="0"/>
                <a:cs typeface="Arial" pitchFamily="34" charset="0"/>
              </a:rPr>
              <a:t>Dielectric</a:t>
            </a:r>
            <a:r>
              <a:rPr lang="en-US" sz="2400" i="1" dirty="0" smtClean="0">
                <a:latin typeface="Arial" pitchFamily="34" charset="0"/>
                <a:cs typeface="Arial" pitchFamily="34" charset="0"/>
              </a:rPr>
              <a:t>: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400" i="1" dirty="0" smtClean="0">
                <a:latin typeface="Arial" pitchFamily="34" charset="0"/>
                <a:cs typeface="Arial" pitchFamily="34" charset="0"/>
              </a:rPr>
              <a:t>Insulator that may be polarized by an electric field</a:t>
            </a:r>
            <a:endParaRPr lang="en-US" sz="24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534400" y="228599"/>
            <a:ext cx="30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FCEC0F0-91F8-4D33-9F84-38A8030FB4C6}" type="slidenum">
              <a:rPr lang="en-US" sz="1200" smtClean="0">
                <a:latin typeface="Arial" pitchFamily="34" charset="0"/>
                <a:cs typeface="Arial" pitchFamily="34" charset="0"/>
              </a:rPr>
              <a:pPr algn="ctr"/>
              <a:t>7</a:t>
            </a:fld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972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Electrical signal input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404" r="4193"/>
          <a:stretch/>
        </p:blipFill>
        <p:spPr>
          <a:xfrm>
            <a:off x="0" y="1447800"/>
            <a:ext cx="9144001" cy="37052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5153023"/>
            <a:ext cx="38507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 pitchFamily="34" charset="0"/>
                <a:cs typeface="Arial" pitchFamily="34" charset="0"/>
              </a:rPr>
              <a:t>SOURCE: Rob Dawson, Graduate Student, University of Arizona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5943600" y="1905000"/>
            <a:ext cx="914400" cy="22860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324600" y="2125301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Peak ≈ 12 kV</a:t>
            </a:r>
            <a:endParaRPr lang="en-US" sz="2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5349466" y="3505200"/>
            <a:ext cx="1051334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349466" y="3390900"/>
            <a:ext cx="0" cy="2286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408721" y="3390900"/>
            <a:ext cx="0" cy="2286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276600" y="2899877"/>
            <a:ext cx="23776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Time of rise and fall ≈ 100 ns</a:t>
            </a:r>
            <a:endParaRPr lang="en-US" sz="2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34400" y="228599"/>
            <a:ext cx="30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FCEC0F0-91F8-4D33-9F84-38A8030FB4C6}" type="slidenum">
              <a:rPr lang="en-US" sz="1200" smtClean="0">
                <a:latin typeface="Arial" pitchFamily="34" charset="0"/>
                <a:cs typeface="Arial" pitchFamily="34" charset="0"/>
              </a:rPr>
              <a:pPr algn="ctr"/>
              <a:t>8</a:t>
            </a:fld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Thermal mechanism - Shockwave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14400" y="5134939"/>
            <a:ext cx="26789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 pitchFamily="34" charset="0"/>
                <a:cs typeface="Arial" pitchFamily="34" charset="0"/>
              </a:rPr>
              <a:t>SOURCE: Rob Dawson, Graduate Student, </a:t>
            </a:r>
          </a:p>
          <a:p>
            <a:r>
              <a:rPr lang="en-US" sz="1000" dirty="0" smtClean="0">
                <a:latin typeface="Arial" pitchFamily="34" charset="0"/>
                <a:cs typeface="Arial" pitchFamily="34" charset="0"/>
              </a:rPr>
              <a:t>University of Arizona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1295400"/>
            <a:ext cx="449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Schlieren imaging (0-20 µs)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29200" y="1718619"/>
            <a:ext cx="3810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Schlieren imaging is used to visualize flows of fluids due to varying densities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Rapid localized heating 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Shockwave propagates outward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58200" y="228599"/>
            <a:ext cx="38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FCEC0F0-91F8-4D33-9F84-38A8030FB4C6}" type="slidenum">
              <a:rPr lang="en-US" sz="1200" smtClean="0">
                <a:latin typeface="Arial" pitchFamily="34" charset="0"/>
                <a:cs typeface="Arial" pitchFamily="34" charset="0"/>
              </a:rPr>
              <a:pPr algn="ctr"/>
              <a:t>9</a:t>
            </a:fld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Content Placeholder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867864"/>
            <a:ext cx="320040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8588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1535</TotalTime>
  <Words>520</Words>
  <Application>Microsoft Office PowerPoint</Application>
  <PresentationFormat>On-screen Show (4:3)</PresentationFormat>
  <Paragraphs>189</Paragraphs>
  <Slides>18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Active Flow Control over an Airfoil with Nanosecond Pulse Driven DBD Plasma Actuators</vt:lpstr>
      <vt:lpstr>Problem</vt:lpstr>
      <vt:lpstr>Nanosecond DBD plasma actuators</vt:lpstr>
      <vt:lpstr>Goal</vt:lpstr>
      <vt:lpstr>Airfoil construction - Design</vt:lpstr>
      <vt:lpstr>Airfoil construction - Manufacture</vt:lpstr>
      <vt:lpstr>DBD plasma actuator</vt:lpstr>
      <vt:lpstr>Electrical signal input</vt:lpstr>
      <vt:lpstr>Thermal mechanism - Shockwave</vt:lpstr>
      <vt:lpstr>Flow visualization</vt:lpstr>
      <vt:lpstr>Flow visualization</vt:lpstr>
      <vt:lpstr>Flow visualization: Actuation ON</vt:lpstr>
      <vt:lpstr>Flow visualization</vt:lpstr>
      <vt:lpstr>Concluding remarks</vt:lpstr>
      <vt:lpstr>Future steps</vt:lpstr>
      <vt:lpstr>Slide 16</vt:lpstr>
      <vt:lpstr>Electrical setup</vt:lpstr>
      <vt:lpstr>Airfoil construction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Sangston, Keith David - (sangston)</dc:creator>
  <cp:lastModifiedBy>Keith</cp:lastModifiedBy>
  <cp:revision>157</cp:revision>
  <dcterms:created xsi:type="dcterms:W3CDTF">2012-03-30T17:03:23Z</dcterms:created>
  <dcterms:modified xsi:type="dcterms:W3CDTF">2012-04-11T04:57:01Z</dcterms:modified>
</cp:coreProperties>
</file>